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273" r:id="rId4"/>
    <p:sldId id="278" r:id="rId5"/>
    <p:sldId id="274" r:id="rId6"/>
    <p:sldId id="275" r:id="rId7"/>
    <p:sldId id="276" r:id="rId8"/>
    <p:sldId id="277" r:id="rId9"/>
    <p:sldId id="264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90" r:id="rId20"/>
    <p:sldId id="291" r:id="rId21"/>
    <p:sldId id="265" r:id="rId22"/>
    <p:sldId id="266" r:id="rId23"/>
    <p:sldId id="269" r:id="rId24"/>
    <p:sldId id="263" r:id="rId25"/>
    <p:sldId id="267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FF"/>
    <a:srgbClr val="FF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>
        <p:scale>
          <a:sx n="44" d="100"/>
          <a:sy n="44" d="100"/>
        </p:scale>
        <p:origin x="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751CD-B62F-40C5-A3AB-A291FFC484E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434C3-50FF-4EE9-9F18-968A41A04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59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3A7134-F9DB-4A72-8DDF-DB18BE9CC4B3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1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24607F-C24A-483C-8B0A-33AF0D74B43F}" type="slidenum">
              <a:rPr lang="zh-CN" altLang="en-US">
                <a:solidFill>
                  <a:srgbClr val="000000"/>
                </a:solidFill>
                <a:latin typeface="等线"/>
                <a:ea typeface="等线"/>
                <a:cs typeface="等线"/>
              </a:rPr>
              <a:pPr/>
              <a:t>4</a:t>
            </a:fld>
            <a:endParaRPr lang="zh-CN" altLang="en-US">
              <a:solidFill>
                <a:srgbClr val="000000"/>
              </a:solidFill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0093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7987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文本占位符 7987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150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54F40B-252A-4915-8DA2-56AC02B2A4B2}" type="slidenum">
              <a:rPr lang="en-US" altLang="zh-CN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540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52225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文本占位符 522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3556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864C71-79D0-4DB9-89EC-D755C545B5BD}" type="slidenum">
              <a:rPr lang="en-US" altLang="zh-CN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947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9457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文本占位符 19458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5604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942241-27EF-41A4-BE95-78C5C6D256B1}" type="slidenum">
              <a:rPr lang="en-US" altLang="zh-CN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722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86017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文本占位符 86018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765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CFA97E-96E1-4AB2-8D9B-F1B78434DAE8}" type="slidenum">
              <a:rPr lang="en-US" altLang="zh-CN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185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52225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文本占位符 522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9700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F432EA-EAD9-46A1-A6C7-66E2ED9EC23D}" type="slidenum">
              <a:rPr lang="en-US" altLang="zh-CN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962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7987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文本占位符 7987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2150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54F40B-252A-4915-8DA2-56AC02B2A4B2}" type="slidenum">
              <a:rPr lang="en-US" altLang="zh-CN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73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1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48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6029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9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2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6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0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0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3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7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03F97-016D-4D43-80F4-6FAAB9D8029D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BD132-538F-48B3-8D2D-940F89C6C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9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7" b="10285"/>
          <a:stretch/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3121" y="1108395"/>
            <a:ext cx="8412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CHÀO MỪNG CÁC EM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</a:rPr>
              <a:t>HỌC SINH ĐẾN VỚI LỚP HỌC TRỰC TUYẾN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4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71696" descr="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53987"/>
            <a:ext cx="11327641" cy="67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143376"/>
            <a:ext cx="3881438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792538"/>
            <a:ext cx="64135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06489"/>
            <a:ext cx="63182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4" y="2324101"/>
            <a:ext cx="66960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1" name="文本框 71690"/>
          <p:cNvSpPr txBox="1">
            <a:spLocks noChangeArrowheads="1"/>
          </p:cNvSpPr>
          <p:nvPr/>
        </p:nvSpPr>
        <p:spPr bwMode="auto">
          <a:xfrm>
            <a:off x="4732338" y="1306513"/>
            <a:ext cx="4633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7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175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175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175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175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3600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NỘI DUNG ÔN TẬP</a:t>
            </a:r>
            <a:endParaRPr lang="zh-CN" altLang="en-US" sz="3600" dirty="0">
              <a:latin typeface="Times New Roman" panose="02020603050405020304" pitchFamily="18" charset="0"/>
              <a:ea typeface="SimHei" pitchFamily="49" charset="-122"/>
              <a:cs typeface="Times New Roman" panose="02020603050405020304" pitchFamily="18" charset="0"/>
            </a:endParaRPr>
          </a:p>
        </p:txBody>
      </p:sp>
      <p:sp>
        <p:nvSpPr>
          <p:cNvPr id="71692" name="文本框 71691"/>
          <p:cNvSpPr txBox="1">
            <a:spLocks noChangeArrowheads="1"/>
          </p:cNvSpPr>
          <p:nvPr/>
        </p:nvSpPr>
        <p:spPr bwMode="auto">
          <a:xfrm>
            <a:off x="4371976" y="2455864"/>
            <a:ext cx="61436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7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175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175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175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175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1.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Quy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tắc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cộng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trừ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các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số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ba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chữ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số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(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không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nhớ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ea typeface="SimHei" pitchFamily="49" charset="-122"/>
              <a:cs typeface="Times New Roman" panose="02020603050405020304" pitchFamily="18" charset="0"/>
            </a:endParaRPr>
          </a:p>
        </p:txBody>
      </p:sp>
      <p:sp>
        <p:nvSpPr>
          <p:cNvPr id="71694" name="文本框 71693"/>
          <p:cNvSpPr txBox="1">
            <a:spLocks noChangeArrowheads="1"/>
          </p:cNvSpPr>
          <p:nvPr/>
        </p:nvSpPr>
        <p:spPr bwMode="auto">
          <a:xfrm>
            <a:off x="4746626" y="3919538"/>
            <a:ext cx="3946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7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175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175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175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175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2. Bài tập vận dụng</a:t>
            </a:r>
            <a:endParaRPr lang="zh-CN" altLang="en-US">
              <a:latin typeface="Times New Roman" panose="02020603050405020304" pitchFamily="18" charset="0"/>
              <a:ea typeface="SimHei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1389064"/>
            <a:ext cx="16859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195" y="297779"/>
            <a:ext cx="22756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6415704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086" y="1749897"/>
            <a:ext cx="7023746" cy="42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3360603"/>
            <a:ext cx="4488235" cy="405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28"/>
          <a:stretch/>
        </p:blipFill>
        <p:spPr bwMode="auto">
          <a:xfrm>
            <a:off x="1958808" y="-958194"/>
            <a:ext cx="10051222" cy="775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72" y="479242"/>
            <a:ext cx="3564853" cy="316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116819" y="4362178"/>
            <a:ext cx="6660448" cy="1793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5687">
              <a:spcBef>
                <a:spcPct val="50000"/>
              </a:spcBef>
              <a:defRPr/>
            </a:pP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1.Quy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tắc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cộng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ba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(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zh-CN" altLang="en-US" sz="1526" dirty="0"/>
          </a:p>
          <a:p>
            <a:pPr algn="ctr">
              <a:defRPr/>
            </a:pPr>
            <a:endParaRPr lang="zh-CN" altLang="en-US" sz="1526" dirty="0"/>
          </a:p>
        </p:txBody>
      </p:sp>
    </p:spTree>
    <p:extLst>
      <p:ext uri="{BB962C8B-B14F-4D97-AF65-F5344CB8AC3E}">
        <p14:creationId xmlns:p14="http://schemas.microsoft.com/office/powerpoint/2010/main" val="140840937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4111" descr="PPT素材-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775" y="5114925"/>
            <a:ext cx="126777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-893355"/>
            <a:ext cx="12103100" cy="636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339"/>
            <a:ext cx="1484313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9" y="4903789"/>
            <a:ext cx="266858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220913" y="1643064"/>
            <a:ext cx="320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+ 562 = </a:t>
            </a: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2695575" y="2362201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</a:t>
            </a: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2695575" y="3000376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562</a:t>
            </a:r>
          </a:p>
        </p:txBody>
      </p:sp>
      <p:sp>
        <p:nvSpPr>
          <p:cNvPr id="11" name="Line 35"/>
          <p:cNvSpPr>
            <a:spLocks noChangeShapeType="1"/>
          </p:cNvSpPr>
          <p:nvPr/>
        </p:nvSpPr>
        <p:spPr bwMode="auto">
          <a:xfrm>
            <a:off x="2667000" y="3810000"/>
            <a:ext cx="1143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2314575" y="2703513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3352800" y="376555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3009900" y="376872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2667000" y="37846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4873626" y="1643064"/>
            <a:ext cx="695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4830763" y="1649414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796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170239" y="2439988"/>
            <a:ext cx="5921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330950" y="1614489"/>
            <a:ext cx="3200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593 - 352 = 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6805613" y="2332038"/>
            <a:ext cx="13716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593</a:t>
            </a: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6805613" y="2970213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</a:t>
            </a:r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6777038" y="3779838"/>
            <a:ext cx="1143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6478588" y="2605088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7462838" y="3736976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7119938" y="3748088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6777038" y="3756026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8983664" y="1614489"/>
            <a:ext cx="6953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7280275" y="2411413"/>
            <a:ext cx="5921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19800" y="1643063"/>
            <a:ext cx="0" cy="2965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8878888" y="1579564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</a:t>
            </a:r>
          </a:p>
        </p:txBody>
      </p:sp>
    </p:spTree>
    <p:extLst>
      <p:ext uri="{BB962C8B-B14F-4D97-AF65-F5344CB8AC3E}">
        <p14:creationId xmlns:p14="http://schemas.microsoft.com/office/powerpoint/2010/main" val="349570851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6" grpId="1"/>
      <p:bldP spid="17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/>
      <p:bldP spid="38" grpId="0"/>
      <p:bldP spid="38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6789" r="19901" b="14651"/>
          <a:stretch>
            <a:fillRect/>
          </a:stretch>
        </p:blipFill>
        <p:spPr bwMode="auto">
          <a:xfrm>
            <a:off x="-1227818" y="0"/>
            <a:ext cx="15161985" cy="722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828675" y="879649"/>
            <a:ext cx="1102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1.Quy tắc cộng, trừ số có ba chữ số (không nhớ)</a:t>
            </a: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828675" y="2057400"/>
            <a:ext cx="11029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Bước 1: Đặt tính theo cột dọc</a:t>
            </a: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828675" y="2723175"/>
            <a:ext cx="110299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hạng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này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hạng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kia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thẳng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cột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838200" y="4189413"/>
            <a:ext cx="11029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Bước 2: Tính</a:t>
            </a: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828675" y="4864714"/>
            <a:ext cx="110299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cộng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sang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hang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b="1" dirty="0" smtClean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chục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sang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hàng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b="1" dirty="0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79069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217739"/>
            <a:ext cx="4419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6" y="3810000"/>
            <a:ext cx="28241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27000"/>
            <a:ext cx="7713662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4" y="830263"/>
            <a:ext cx="224313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662613" y="3377267"/>
            <a:ext cx="4191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5687">
              <a:spcBef>
                <a:spcPct val="50000"/>
              </a:spcBef>
              <a:defRPr/>
            </a:pP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dụng</a:t>
            </a:r>
            <a:endParaRPr lang="zh-CN" altLang="en-US" sz="6600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zh-CN" altLang="en-US" sz="2800" dirty="0"/>
          </a:p>
          <a:p>
            <a:pPr algn="ctr">
              <a:defRPr/>
            </a:pP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9418094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905000" y="228600"/>
            <a:ext cx="754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 nhẩm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133600" y="1146175"/>
            <a:ext cx="48768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eriod"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+ 300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700  - 300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700  - 400 =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819400" y="3763964"/>
            <a:ext cx="59436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 + 20  + 4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300 + 60 + 7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800 + 10 + 5 =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477000" y="1144588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477000" y="190500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477000" y="274320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848600" y="3732213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7924800" y="4570413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7924800" y="5408613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815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133600" y="1143000"/>
            <a:ext cx="48768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500 + 40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540  - 40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540  - 500 =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6477000" y="114300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6477000" y="190500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6477000" y="274320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00726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7" grpId="1"/>
      <p:bldP spid="5129" grpId="0"/>
      <p:bldP spid="5131" grpId="0"/>
      <p:bldP spid="5131" grpId="1"/>
      <p:bldP spid="5132" grpId="0"/>
      <p:bldP spid="5132" grpId="1"/>
      <p:bldP spid="5133" grpId="0"/>
      <p:bldP spid="5133" grpId="1"/>
      <p:bldP spid="5134" grpId="0"/>
      <p:bldP spid="5135" grpId="0"/>
      <p:bldP spid="5136" grpId="0"/>
      <p:bldP spid="5137" grpId="0"/>
      <p:bldP spid="5138" grpId="0"/>
      <p:bldP spid="5139" grpId="0"/>
      <p:bldP spid="51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81200" y="1"/>
            <a:ext cx="922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Đặt tính rồi tính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4000" y="914401"/>
            <a:ext cx="4876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352 + 416 = 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019800" y="914401"/>
            <a:ext cx="3429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732 - 511 = 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1524000" y="3810001"/>
            <a:ext cx="3200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418 + 201 =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6324600" y="3886201"/>
            <a:ext cx="4876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395 - 44 = 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2286000" y="1524001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2286000" y="213360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</a:t>
            </a: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2286000" y="2895600"/>
            <a:ext cx="1143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1828800" y="1690688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2971800" y="28194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2590800" y="28194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2286000" y="28194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4876800" y="914401"/>
            <a:ext cx="1600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7010400" y="1524001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732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7010400" y="213360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511</a:t>
            </a:r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>
            <a:off x="7010400" y="2895600"/>
            <a:ext cx="1143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6629400" y="1766888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7620000" y="28194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7315200" y="28194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7010400" y="28194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9220200" y="928688"/>
            <a:ext cx="1600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2286000" y="4419601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418</a:t>
            </a:r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2286000" y="5057776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2286000" y="5791200"/>
            <a:ext cx="1143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1828800" y="4586288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2895600" y="571500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2590800" y="571500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2286000" y="57150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4648200" y="3824288"/>
            <a:ext cx="1600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619</a:t>
            </a:r>
          </a:p>
        </p:txBody>
      </p:sp>
      <p:sp>
        <p:nvSpPr>
          <p:cNvPr id="8233" name="Text Box 41"/>
          <p:cNvSpPr txBox="1">
            <a:spLocks noChangeArrowheads="1"/>
          </p:cNvSpPr>
          <p:nvPr/>
        </p:nvSpPr>
        <p:spPr bwMode="auto">
          <a:xfrm>
            <a:off x="7086600" y="4495801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395</a:t>
            </a:r>
          </a:p>
        </p:txBody>
      </p:sp>
      <p:sp>
        <p:nvSpPr>
          <p:cNvPr id="8234" name="Text Box 42"/>
          <p:cNvSpPr txBox="1">
            <a:spLocks noChangeArrowheads="1"/>
          </p:cNvSpPr>
          <p:nvPr/>
        </p:nvSpPr>
        <p:spPr bwMode="auto">
          <a:xfrm>
            <a:off x="7391400" y="502920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8235" name="Line 43"/>
          <p:cNvSpPr>
            <a:spLocks noChangeShapeType="1"/>
          </p:cNvSpPr>
          <p:nvPr/>
        </p:nvSpPr>
        <p:spPr bwMode="auto">
          <a:xfrm>
            <a:off x="7010400" y="5791200"/>
            <a:ext cx="11430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6" name="Text Box 44"/>
          <p:cNvSpPr txBox="1">
            <a:spLocks noChangeArrowheads="1"/>
          </p:cNvSpPr>
          <p:nvPr/>
        </p:nvSpPr>
        <p:spPr bwMode="auto">
          <a:xfrm>
            <a:off x="6629400" y="480060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8237" name="Text Box 45"/>
          <p:cNvSpPr txBox="1">
            <a:spLocks noChangeArrowheads="1"/>
          </p:cNvSpPr>
          <p:nvPr/>
        </p:nvSpPr>
        <p:spPr bwMode="auto">
          <a:xfrm>
            <a:off x="7696200" y="5638801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38" name="Text Box 46"/>
          <p:cNvSpPr txBox="1">
            <a:spLocks noChangeArrowheads="1"/>
          </p:cNvSpPr>
          <p:nvPr/>
        </p:nvSpPr>
        <p:spPr bwMode="auto">
          <a:xfrm>
            <a:off x="7391400" y="56388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239" name="Text Box 47"/>
          <p:cNvSpPr txBox="1">
            <a:spLocks noChangeArrowheads="1"/>
          </p:cNvSpPr>
          <p:nvPr/>
        </p:nvSpPr>
        <p:spPr bwMode="auto">
          <a:xfrm>
            <a:off x="7086600" y="5638801"/>
            <a:ext cx="68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40" name="Text Box 48"/>
          <p:cNvSpPr txBox="1">
            <a:spLocks noChangeArrowheads="1"/>
          </p:cNvSpPr>
          <p:nvPr/>
        </p:nvSpPr>
        <p:spPr bwMode="auto">
          <a:xfrm>
            <a:off x="9220200" y="3886201"/>
            <a:ext cx="1600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</a:t>
            </a:r>
          </a:p>
        </p:txBody>
      </p:sp>
    </p:spTree>
    <p:extLst>
      <p:ext uri="{BB962C8B-B14F-4D97-AF65-F5344CB8AC3E}">
        <p14:creationId xmlns:p14="http://schemas.microsoft.com/office/powerpoint/2010/main" val="12430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 nodeType="clickPar">
                      <p:stCondLst>
                        <p:cond delay="indefinite"/>
                      </p:stCondLst>
                      <p:childTnLst>
                        <p:par>
                          <p:cTn id="2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 nodeType="clickPar">
                      <p:stCondLst>
                        <p:cond delay="indefinite"/>
                      </p:stCondLst>
                      <p:childTnLst>
                        <p:par>
                          <p:cTn id="2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 nodeType="clickPar">
                      <p:stCondLst>
                        <p:cond delay="indefinite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 nodeType="clickPar">
                      <p:stCondLst>
                        <p:cond delay="indefinite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205" grpId="0"/>
      <p:bldP spid="8206" grpId="0"/>
      <p:bldP spid="8207" grpId="0"/>
      <p:bldP spid="8208" grpId="0"/>
      <p:bldP spid="8209" grpId="0"/>
      <p:bldP spid="8210" grpId="0" animBg="1"/>
      <p:bldP spid="8211" grpId="0"/>
      <p:bldP spid="8213" grpId="0"/>
      <p:bldP spid="8214" grpId="0"/>
      <p:bldP spid="8215" grpId="0"/>
      <p:bldP spid="8216" grpId="0"/>
      <p:bldP spid="8217" grpId="0"/>
      <p:bldP spid="8218" grpId="0"/>
      <p:bldP spid="8219" grpId="0" animBg="1"/>
      <p:bldP spid="8220" grpId="0"/>
      <p:bldP spid="8221" grpId="0"/>
      <p:bldP spid="8222" grpId="0"/>
      <p:bldP spid="8223" grpId="0"/>
      <p:bldP spid="8224" grpId="0"/>
      <p:bldP spid="8225" grpId="0"/>
      <p:bldP spid="8226" grpId="0"/>
      <p:bldP spid="8227" grpId="0" animBg="1"/>
      <p:bldP spid="8228" grpId="0"/>
      <p:bldP spid="8229" grpId="0"/>
      <p:bldP spid="8230" grpId="0"/>
      <p:bldP spid="8231" grpId="0"/>
      <p:bldP spid="8232" grpId="0"/>
      <p:bldP spid="8233" grpId="0"/>
      <p:bldP spid="8234" grpId="0"/>
      <p:bldP spid="8235" grpId="0" animBg="1"/>
      <p:bldP spid="8236" grpId="0"/>
      <p:bldP spid="8237" grpId="0"/>
      <p:bldP spid="8238" grpId="0"/>
      <p:bldP spid="8239" grpId="0"/>
      <p:bldP spid="82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538288" y="-1524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1509713" y="533400"/>
            <a:ext cx="944880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Khối lớp Một có </a:t>
            </a:r>
            <a:r>
              <a:rPr lang="en-US" alt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học sinh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, khối lớp Hai có </a:t>
            </a:r>
            <a:r>
              <a:rPr lang="en-US" alt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hơn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khối lớp Một </a:t>
            </a:r>
            <a:r>
              <a:rPr lang="en-US" alt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học sinh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 Hỏi </a:t>
            </a:r>
            <a:r>
              <a:rPr lang="en-US" altLang="en-US" sz="4000" b="1" i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lớp Hai có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bao nhiêu học sinh?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4733925" y="2724151"/>
            <a:ext cx="3200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85925" y="3790951"/>
            <a:ext cx="449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Một: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85925" y="4476751"/>
            <a:ext cx="449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Hai :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962525" y="485775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8010525" y="485775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962525" y="5010150"/>
            <a:ext cx="3048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4962525" y="417195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9153525" y="417195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4962525" y="4324350"/>
            <a:ext cx="4191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343525" y="3638551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học sinh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8010525" y="4248150"/>
            <a:ext cx="0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Arc 17"/>
          <p:cNvSpPr>
            <a:spLocks/>
          </p:cNvSpPr>
          <p:nvPr/>
        </p:nvSpPr>
        <p:spPr bwMode="auto">
          <a:xfrm rot="8575050">
            <a:off x="8162925" y="4019550"/>
            <a:ext cx="914400" cy="6858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7977188" y="4437064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học sinh</a:t>
            </a:r>
          </a:p>
        </p:txBody>
      </p:sp>
      <p:sp>
        <p:nvSpPr>
          <p:cNvPr id="20" name="Arc 19"/>
          <p:cNvSpPr>
            <a:spLocks/>
          </p:cNvSpPr>
          <p:nvPr/>
        </p:nvSpPr>
        <p:spPr bwMode="auto">
          <a:xfrm rot="1661176" flipV="1">
            <a:off x="5227639" y="4162426"/>
            <a:ext cx="2644775" cy="1573213"/>
          </a:xfrm>
          <a:custGeom>
            <a:avLst/>
            <a:gdLst>
              <a:gd name="T0" fmla="*/ 0 w 21332"/>
              <a:gd name="T1" fmla="*/ 0 h 21600"/>
              <a:gd name="T2" fmla="*/ 2147483646 w 21332"/>
              <a:gd name="T3" fmla="*/ 2147483646 h 21600"/>
              <a:gd name="T4" fmla="*/ 0 w 21332"/>
              <a:gd name="T5" fmla="*/ 2147483646 h 21600"/>
              <a:gd name="T6" fmla="*/ 0 60000 65536"/>
              <a:gd name="T7" fmla="*/ 0 60000 65536"/>
              <a:gd name="T8" fmla="*/ 0 60000 65536"/>
              <a:gd name="T9" fmla="*/ 0 w 21332"/>
              <a:gd name="T10" fmla="*/ 0 h 21600"/>
              <a:gd name="T11" fmla="*/ 21332 w 2133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2" h="21600" fill="none" extrusionOk="0">
                <a:moveTo>
                  <a:pt x="-1" y="0"/>
                </a:moveTo>
                <a:cubicBezTo>
                  <a:pt x="10621" y="0"/>
                  <a:pt x="19666" y="7721"/>
                  <a:pt x="21332" y="18210"/>
                </a:cubicBezTo>
              </a:path>
              <a:path w="21332" h="21600" stroke="0" extrusionOk="0">
                <a:moveTo>
                  <a:pt x="-1" y="0"/>
                </a:moveTo>
                <a:cubicBezTo>
                  <a:pt x="10621" y="0"/>
                  <a:pt x="19666" y="7721"/>
                  <a:pt x="21332" y="182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648325" y="5391151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Học sinh</a:t>
            </a:r>
          </a:p>
        </p:txBody>
      </p:sp>
    </p:spTree>
    <p:extLst>
      <p:ext uri="{BB962C8B-B14F-4D97-AF65-F5344CB8AC3E}">
        <p14:creationId xmlns:p14="http://schemas.microsoft.com/office/powerpoint/2010/main" val="17354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5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4724400" y="381001"/>
            <a:ext cx="3200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676400" y="1447801"/>
            <a:ext cx="449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Một: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676400" y="2133601"/>
            <a:ext cx="449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Hai :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953000" y="25146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8001000" y="25146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4953000" y="2667000"/>
            <a:ext cx="3048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4953000" y="18288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9144000" y="18288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4953000" y="1981200"/>
            <a:ext cx="4191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334000" y="1295401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học sinh</a:t>
            </a:r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8001000" y="1905000"/>
            <a:ext cx="0" cy="152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Arc 17"/>
          <p:cNvSpPr>
            <a:spLocks/>
          </p:cNvSpPr>
          <p:nvPr/>
        </p:nvSpPr>
        <p:spPr bwMode="auto">
          <a:xfrm rot="8575050">
            <a:off x="8153400" y="1676400"/>
            <a:ext cx="914400" cy="685800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7967663" y="2095501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học sinh</a:t>
            </a:r>
          </a:p>
        </p:txBody>
      </p:sp>
      <p:sp>
        <p:nvSpPr>
          <p:cNvPr id="10259" name="Arc 19"/>
          <p:cNvSpPr>
            <a:spLocks/>
          </p:cNvSpPr>
          <p:nvPr/>
        </p:nvSpPr>
        <p:spPr bwMode="auto">
          <a:xfrm rot="1661176" flipV="1">
            <a:off x="5218114" y="1819275"/>
            <a:ext cx="2644775" cy="1574800"/>
          </a:xfrm>
          <a:custGeom>
            <a:avLst/>
            <a:gdLst>
              <a:gd name="T0" fmla="*/ 0 w 21332"/>
              <a:gd name="T1" fmla="*/ 0 h 21600"/>
              <a:gd name="T2" fmla="*/ 2147483646 w 21332"/>
              <a:gd name="T3" fmla="*/ 2147483646 h 21600"/>
              <a:gd name="T4" fmla="*/ 0 w 21332"/>
              <a:gd name="T5" fmla="*/ 2147483646 h 21600"/>
              <a:gd name="T6" fmla="*/ 0 60000 65536"/>
              <a:gd name="T7" fmla="*/ 0 60000 65536"/>
              <a:gd name="T8" fmla="*/ 0 60000 65536"/>
              <a:gd name="T9" fmla="*/ 0 w 21332"/>
              <a:gd name="T10" fmla="*/ 0 h 21600"/>
              <a:gd name="T11" fmla="*/ 21332 w 2133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32" h="21600" fill="none" extrusionOk="0">
                <a:moveTo>
                  <a:pt x="-1" y="0"/>
                </a:moveTo>
                <a:cubicBezTo>
                  <a:pt x="10621" y="0"/>
                  <a:pt x="19666" y="7721"/>
                  <a:pt x="21332" y="18210"/>
                </a:cubicBezTo>
              </a:path>
              <a:path w="21332" h="21600" stroke="0" extrusionOk="0">
                <a:moveTo>
                  <a:pt x="-1" y="0"/>
                </a:moveTo>
                <a:cubicBezTo>
                  <a:pt x="10621" y="0"/>
                  <a:pt x="19666" y="7721"/>
                  <a:pt x="21332" y="1821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5638800" y="3048001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Học sinh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5029200" y="3581400"/>
            <a:ext cx="182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828800" y="4343401"/>
            <a:ext cx="883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lớp Hai có số học sinh là:</a:t>
            </a:r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2362200" y="5105401"/>
            <a:ext cx="830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– 32 = 213 (học sinh)</a:t>
            </a:r>
          </a:p>
        </p:txBody>
      </p:sp>
      <p:sp>
        <p:nvSpPr>
          <p:cNvPr id="10266" name="Text Box 26"/>
          <p:cNvSpPr txBox="1">
            <a:spLocks noChangeArrowheads="1"/>
          </p:cNvSpPr>
          <p:nvPr/>
        </p:nvSpPr>
        <p:spPr bwMode="auto">
          <a:xfrm>
            <a:off x="3124200" y="5867401"/>
            <a:ext cx="632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6600"/>
                </a:solidFill>
                <a:latin typeface="VNI-Times" pitchFamily="2" charset="0"/>
              </a:rPr>
              <a:t> </a:t>
            </a:r>
            <a:r>
              <a:rPr lang="en-US" altLang="en-US" sz="4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213 học sinh</a:t>
            </a:r>
          </a:p>
        </p:txBody>
      </p:sp>
    </p:spTree>
    <p:extLst>
      <p:ext uri="{BB962C8B-B14F-4D97-AF65-F5344CB8AC3E}">
        <p14:creationId xmlns:p14="http://schemas.microsoft.com/office/powerpoint/2010/main" val="395237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48" grpId="0"/>
      <p:bldP spid="10249" grpId="0" animBg="1"/>
      <p:bldP spid="10250" grpId="0" animBg="1"/>
      <p:bldP spid="10251" grpId="0" animBg="1"/>
      <p:bldP spid="10252" grpId="0" animBg="1"/>
      <p:bldP spid="10253" grpId="0" animBg="1"/>
      <p:bldP spid="10254" grpId="0" animBg="1"/>
      <p:bldP spid="10255" grpId="0"/>
      <p:bldP spid="10256" grpId="0" animBg="1"/>
      <p:bldP spid="10257" grpId="0" animBg="1"/>
      <p:bldP spid="10258" grpId="0"/>
      <p:bldP spid="10259" grpId="0" animBg="1"/>
      <p:bldP spid="10260" grpId="0"/>
      <p:bldP spid="10261" grpId="0"/>
      <p:bldP spid="10264" grpId="0"/>
      <p:bldP spid="10265" grpId="0"/>
      <p:bldP spid="102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285749" y="35322"/>
            <a:ext cx="11722805" cy="659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7096" y="924750"/>
            <a:ext cx="5591958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59510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751546" y="567633"/>
            <a:ext cx="1409130" cy="2601660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927444" y="746241"/>
            <a:ext cx="1409131" cy="2605218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30829" y="670161"/>
            <a:ext cx="1411058" cy="2601660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201507" y="436728"/>
            <a:ext cx="1409130" cy="2601660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11270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0" y="1348663"/>
            <a:ext cx="1825787" cy="182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010" y="1386634"/>
            <a:ext cx="1825787" cy="182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401" y="1446034"/>
            <a:ext cx="1825789" cy="18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707" y="1325563"/>
            <a:ext cx="1825787" cy="18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/>
          <p:cNvSpPr/>
          <p:nvPr/>
        </p:nvSpPr>
        <p:spPr>
          <a:xfrm>
            <a:off x="499596" y="2711066"/>
            <a:ext cx="1943097" cy="38829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đầy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đủ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vở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dùng</a:t>
            </a:r>
            <a:endParaRPr lang="zh-CN" altLang="en-US" sz="4000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802639" y="2711066"/>
            <a:ext cx="1941170" cy="38829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trung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lắng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nghe</a:t>
            </a:r>
            <a:endParaRPr lang="zh-CN" altLang="en-US" sz="4000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7166126" y="2711066"/>
            <a:ext cx="1943097" cy="38829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ghi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chép</a:t>
            </a:r>
            <a:endParaRPr lang="zh-CN" altLang="en-US" sz="4000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9919417" y="2711066"/>
            <a:ext cx="1941168" cy="388291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zh-CN" sz="4000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endParaRPr lang="zh-CN" altLang="en-US" sz="4000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0" y="1325563"/>
            <a:ext cx="11991838" cy="11918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1681904" y="166056"/>
            <a:ext cx="9387109" cy="715089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3600" b="1" spc="4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lang="zh-CN" altLang="en-US" sz="3600" b="1" spc="4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243277"/>
      </p:ext>
    </p:extLst>
  </p:cSld>
  <p:clrMapOvr>
    <a:masterClrMapping/>
  </p:clrMapOvr>
  <p:transition spd="slow"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71696" descr="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53987"/>
            <a:ext cx="11327641" cy="672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143376"/>
            <a:ext cx="3881438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792538"/>
            <a:ext cx="64135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06489"/>
            <a:ext cx="63182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4" y="2324101"/>
            <a:ext cx="66960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1" name="文本框 71690"/>
          <p:cNvSpPr txBox="1">
            <a:spLocks noChangeArrowheads="1"/>
          </p:cNvSpPr>
          <p:nvPr/>
        </p:nvSpPr>
        <p:spPr bwMode="auto">
          <a:xfrm>
            <a:off x="4732338" y="1306513"/>
            <a:ext cx="4633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7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175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175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175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175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zh-CN" sz="3600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NỘI DUNG ÔN TẬP</a:t>
            </a:r>
            <a:endParaRPr lang="zh-CN" altLang="en-US" sz="3600" dirty="0">
              <a:latin typeface="Times New Roman" panose="02020603050405020304" pitchFamily="18" charset="0"/>
              <a:ea typeface="SimHei" pitchFamily="49" charset="-122"/>
              <a:cs typeface="Times New Roman" panose="02020603050405020304" pitchFamily="18" charset="0"/>
            </a:endParaRPr>
          </a:p>
        </p:txBody>
      </p:sp>
      <p:sp>
        <p:nvSpPr>
          <p:cNvPr id="71692" name="文本框 71691"/>
          <p:cNvSpPr txBox="1">
            <a:spLocks noChangeArrowheads="1"/>
          </p:cNvSpPr>
          <p:nvPr/>
        </p:nvSpPr>
        <p:spPr bwMode="auto">
          <a:xfrm>
            <a:off x="4371976" y="2455864"/>
            <a:ext cx="61436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7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175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175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175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175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1.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Quy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tắc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cộng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trừ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các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số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ba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chữ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số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(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không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nhớ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ea typeface="SimHei" pitchFamily="49" charset="-122"/>
              <a:cs typeface="Times New Roman" panose="02020603050405020304" pitchFamily="18" charset="0"/>
            </a:endParaRPr>
          </a:p>
        </p:txBody>
      </p:sp>
      <p:sp>
        <p:nvSpPr>
          <p:cNvPr id="71694" name="文本框 71693"/>
          <p:cNvSpPr txBox="1">
            <a:spLocks noChangeArrowheads="1"/>
          </p:cNvSpPr>
          <p:nvPr/>
        </p:nvSpPr>
        <p:spPr bwMode="auto">
          <a:xfrm>
            <a:off x="4746626" y="3919538"/>
            <a:ext cx="3946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17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175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175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175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175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2.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vận</a:t>
            </a:r>
            <a:r>
              <a:rPr lang="en-US" altLang="zh-CN" dirty="0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dụng</a:t>
            </a:r>
            <a:endParaRPr lang="zh-CN" altLang="en-US" dirty="0">
              <a:latin typeface="Times New Roman" panose="02020603050405020304" pitchFamily="18" charset="0"/>
              <a:ea typeface="SimHei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1389064"/>
            <a:ext cx="16859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195" y="297779"/>
            <a:ext cx="22756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6689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560" y="1400496"/>
            <a:ext cx="440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Bài 1: Đặt tính rồi tính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560" y="2196105"/>
            <a:ext cx="2514600" cy="6723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</a:rPr>
              <a:t>324 + 405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0940" y="2220357"/>
            <a:ext cx="2514600" cy="6723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</a:rPr>
              <a:t>761 + 128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42947" y="2189816"/>
            <a:ext cx="2514600" cy="6723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</a:rPr>
              <a:t>418 + 201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736" y="3167013"/>
            <a:ext cx="1309974" cy="207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mtClean="0"/>
              <a:t>   324</a:t>
            </a:r>
          </a:p>
          <a:p>
            <a:pPr>
              <a:lnSpc>
                <a:spcPct val="80000"/>
              </a:lnSpc>
            </a:pPr>
            <a:r>
              <a:rPr lang="en-US" sz="4000" smtClean="0"/>
              <a:t>+</a:t>
            </a:r>
          </a:p>
          <a:p>
            <a:pPr>
              <a:lnSpc>
                <a:spcPct val="80000"/>
              </a:lnSpc>
            </a:pPr>
            <a:r>
              <a:rPr lang="en-US" sz="4000"/>
              <a:t> </a:t>
            </a:r>
            <a:r>
              <a:rPr lang="en-US" sz="4000" smtClean="0"/>
              <a:t>  405</a:t>
            </a:r>
          </a:p>
          <a:p>
            <a:pPr>
              <a:lnSpc>
                <a:spcPct val="80000"/>
              </a:lnSpc>
            </a:pPr>
            <a:endParaRPr lang="en-US" sz="40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67360" y="4803962"/>
            <a:ext cx="9104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38868" y="4931272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729</a:t>
            </a:r>
            <a:endParaRPr lang="en-US" sz="4000"/>
          </a:p>
        </p:txBody>
      </p:sp>
      <p:sp>
        <p:nvSpPr>
          <p:cNvPr id="14" name="TextBox 13"/>
          <p:cNvSpPr txBox="1"/>
          <p:nvPr/>
        </p:nvSpPr>
        <p:spPr>
          <a:xfrm>
            <a:off x="5119533" y="3235054"/>
            <a:ext cx="1309974" cy="207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mtClean="0"/>
              <a:t>   761</a:t>
            </a:r>
          </a:p>
          <a:p>
            <a:pPr>
              <a:lnSpc>
                <a:spcPct val="80000"/>
              </a:lnSpc>
            </a:pPr>
            <a:r>
              <a:rPr lang="en-US" sz="4000" smtClean="0"/>
              <a:t>+</a:t>
            </a:r>
          </a:p>
          <a:p>
            <a:pPr>
              <a:lnSpc>
                <a:spcPct val="80000"/>
              </a:lnSpc>
            </a:pPr>
            <a:r>
              <a:rPr lang="en-US" sz="4000"/>
              <a:t> </a:t>
            </a:r>
            <a:r>
              <a:rPr lang="en-US" sz="4000" smtClean="0"/>
              <a:t>  128</a:t>
            </a:r>
          </a:p>
          <a:p>
            <a:pPr>
              <a:lnSpc>
                <a:spcPct val="80000"/>
              </a:lnSpc>
            </a:pPr>
            <a:endParaRPr lang="en-US" sz="40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38287" y="4828215"/>
            <a:ext cx="9104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65452" y="4918698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889</a:t>
            </a:r>
            <a:endParaRPr lang="en-US" sz="4000"/>
          </a:p>
        </p:txBody>
      </p:sp>
      <p:sp>
        <p:nvSpPr>
          <p:cNvPr id="17" name="TextBox 16"/>
          <p:cNvSpPr txBox="1"/>
          <p:nvPr/>
        </p:nvSpPr>
        <p:spPr>
          <a:xfrm>
            <a:off x="9035499" y="3204513"/>
            <a:ext cx="13099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mtClean="0"/>
              <a:t>     28</a:t>
            </a:r>
          </a:p>
          <a:p>
            <a:pPr>
              <a:lnSpc>
                <a:spcPct val="80000"/>
              </a:lnSpc>
            </a:pPr>
            <a:r>
              <a:rPr lang="en-US" sz="4000" smtClean="0"/>
              <a:t>+</a:t>
            </a:r>
          </a:p>
          <a:p>
            <a:pPr>
              <a:lnSpc>
                <a:spcPct val="80000"/>
              </a:lnSpc>
            </a:pPr>
            <a:r>
              <a:rPr lang="en-US" sz="4000"/>
              <a:t> </a:t>
            </a:r>
            <a:r>
              <a:rPr lang="en-US" sz="4000" smtClean="0"/>
              <a:t>  721</a:t>
            </a:r>
          </a:p>
          <a:p>
            <a:pPr>
              <a:lnSpc>
                <a:spcPct val="80000"/>
              </a:lnSpc>
            </a:pPr>
            <a:endParaRPr lang="en-US" sz="400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45007" y="4761815"/>
            <a:ext cx="9104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370446" y="4863429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749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6180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3" grpId="0"/>
      <p:bldP spid="14" grpId="0"/>
      <p:bldP spid="16" grpId="0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7310" y="1796055"/>
            <a:ext cx="2514600" cy="6723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</a:rPr>
              <a:t>645 - 302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6690" y="1820307"/>
            <a:ext cx="2514600" cy="6723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</a:rPr>
              <a:t>666 - 333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28697" y="1789766"/>
            <a:ext cx="2514600" cy="6723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</a:rPr>
              <a:t>485 - 72</a:t>
            </a:r>
            <a:endParaRPr lang="en-US" sz="3600" b="1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3486" y="2766963"/>
            <a:ext cx="1309974" cy="207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mtClean="0"/>
              <a:t>   645</a:t>
            </a:r>
          </a:p>
          <a:p>
            <a:pPr>
              <a:lnSpc>
                <a:spcPct val="80000"/>
              </a:lnSpc>
            </a:pPr>
            <a:r>
              <a:rPr lang="en-US" sz="4000"/>
              <a:t>-</a:t>
            </a:r>
            <a:endParaRPr lang="en-US" sz="4000" smtClean="0"/>
          </a:p>
          <a:p>
            <a:pPr>
              <a:lnSpc>
                <a:spcPct val="80000"/>
              </a:lnSpc>
            </a:pPr>
            <a:r>
              <a:rPr lang="en-US" sz="4000"/>
              <a:t> </a:t>
            </a:r>
            <a:r>
              <a:rPr lang="en-US" sz="4000" smtClean="0"/>
              <a:t>  302</a:t>
            </a:r>
          </a:p>
          <a:p>
            <a:pPr>
              <a:lnSpc>
                <a:spcPct val="80000"/>
              </a:lnSpc>
            </a:pPr>
            <a:endParaRPr lang="en-US" sz="40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53110" y="4403912"/>
            <a:ext cx="9104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24618" y="4531222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343</a:t>
            </a:r>
            <a:endParaRPr lang="en-US" sz="4000"/>
          </a:p>
        </p:txBody>
      </p:sp>
      <p:sp>
        <p:nvSpPr>
          <p:cNvPr id="14" name="TextBox 13"/>
          <p:cNvSpPr txBox="1"/>
          <p:nvPr/>
        </p:nvSpPr>
        <p:spPr>
          <a:xfrm>
            <a:off x="5405283" y="2835004"/>
            <a:ext cx="1309974" cy="2074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mtClean="0"/>
              <a:t>   666</a:t>
            </a:r>
          </a:p>
          <a:p>
            <a:pPr>
              <a:lnSpc>
                <a:spcPct val="80000"/>
              </a:lnSpc>
            </a:pPr>
            <a:r>
              <a:rPr lang="en-US" sz="4000"/>
              <a:t>-</a:t>
            </a:r>
            <a:endParaRPr lang="en-US" sz="4000" smtClean="0"/>
          </a:p>
          <a:p>
            <a:pPr>
              <a:lnSpc>
                <a:spcPct val="80000"/>
              </a:lnSpc>
            </a:pPr>
            <a:r>
              <a:rPr lang="en-US" sz="4000"/>
              <a:t> </a:t>
            </a:r>
            <a:r>
              <a:rPr lang="en-US" sz="4000" smtClean="0"/>
              <a:t>  333</a:t>
            </a:r>
          </a:p>
          <a:p>
            <a:pPr>
              <a:lnSpc>
                <a:spcPct val="80000"/>
              </a:lnSpc>
            </a:pPr>
            <a:endParaRPr lang="en-US" sz="40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724037" y="4428165"/>
            <a:ext cx="9104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51202" y="4518648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333</a:t>
            </a:r>
            <a:endParaRPr lang="en-US" sz="4000"/>
          </a:p>
        </p:txBody>
      </p:sp>
      <p:sp>
        <p:nvSpPr>
          <p:cNvPr id="17" name="TextBox 16"/>
          <p:cNvSpPr txBox="1"/>
          <p:nvPr/>
        </p:nvSpPr>
        <p:spPr>
          <a:xfrm>
            <a:off x="9321249" y="2804463"/>
            <a:ext cx="13099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smtClean="0"/>
              <a:t>   485</a:t>
            </a:r>
          </a:p>
          <a:p>
            <a:pPr>
              <a:lnSpc>
                <a:spcPct val="80000"/>
              </a:lnSpc>
            </a:pPr>
            <a:r>
              <a:rPr lang="en-US" sz="4000"/>
              <a:t>-</a:t>
            </a:r>
            <a:endParaRPr lang="en-US" sz="4000" smtClean="0"/>
          </a:p>
          <a:p>
            <a:pPr>
              <a:lnSpc>
                <a:spcPct val="80000"/>
              </a:lnSpc>
            </a:pPr>
            <a:r>
              <a:rPr lang="en-US" sz="4000"/>
              <a:t> </a:t>
            </a:r>
            <a:r>
              <a:rPr lang="en-US" sz="4000" smtClean="0"/>
              <a:t>    72</a:t>
            </a:r>
            <a:endParaRPr lang="en-US" sz="400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630757" y="4361765"/>
            <a:ext cx="9104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656196" y="4463379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417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020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3" grpId="0"/>
      <p:bldP spid="14" grpId="0"/>
      <p:bldP spid="16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0"/>
            <a:ext cx="123748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19" y="215997"/>
            <a:ext cx="9029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Quy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tắc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cộng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trừ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chữ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(</a:t>
            </a:r>
            <a:r>
              <a:rPr lang="en-US" sz="3600" b="1" dirty="0" err="1" smtClean="0"/>
              <a:t>không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nhớ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1051587" y="1249641"/>
            <a:ext cx="9503201" cy="541866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5905" y="880308"/>
            <a:ext cx="3108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422" y="1689466"/>
            <a:ext cx="11524718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0988" y="3517377"/>
            <a:ext cx="2498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70176" y="4175738"/>
            <a:ext cx="8931963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91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2194979" cy="6856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835" y="-28254"/>
            <a:ext cx="239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Bài 2: Tìm x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99" y="484094"/>
            <a:ext cx="5864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/>
              <a:t>a) x   –   125   =   344</a:t>
            </a:r>
            <a:endParaRPr lang="en-US" sz="5400" b="1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240741" y="1304365"/>
            <a:ext cx="0" cy="403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218052" y="1304364"/>
            <a:ext cx="0" cy="403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588623" y="1304363"/>
            <a:ext cx="0" cy="403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5999" y="1881716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66"/>
                </a:solidFill>
              </a:rPr>
              <a:t>Số bị trừ</a:t>
            </a:r>
            <a:endParaRPr lang="en-US" sz="3600" b="1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29402" y="1881714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66"/>
                </a:solidFill>
              </a:rPr>
              <a:t>Số trừ</a:t>
            </a:r>
            <a:endParaRPr lang="en-US" sz="3600" b="1">
              <a:solidFill>
                <a:srgbClr val="FF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9973" y="1880837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66"/>
                </a:solidFill>
              </a:rPr>
              <a:t>Hiệu</a:t>
            </a:r>
            <a:endParaRPr lang="en-US" sz="3600" b="1">
              <a:solidFill>
                <a:srgbClr val="FF0066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40541" y="2557094"/>
            <a:ext cx="7328648" cy="807659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b="1" smtClean="0">
                <a:solidFill>
                  <a:srgbClr val="FF0066"/>
                </a:solidFill>
              </a:rPr>
              <a:t>Số bị trừ </a:t>
            </a:r>
            <a:r>
              <a:rPr lang="en-US" sz="4000" b="1" smtClean="0">
                <a:solidFill>
                  <a:schemeClr val="tx1"/>
                </a:solidFill>
              </a:rPr>
              <a:t>= Hiệu + Số trừ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5918" y="3591093"/>
            <a:ext cx="5928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b</a:t>
            </a:r>
            <a:r>
              <a:rPr lang="en-US" sz="5400" b="1" smtClean="0"/>
              <a:t>) x   +   125   =   266</a:t>
            </a:r>
            <a:endParaRPr lang="en-US" sz="5400" b="1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240741" y="4514424"/>
            <a:ext cx="0" cy="403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218052" y="4514423"/>
            <a:ext cx="0" cy="403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588623" y="4514422"/>
            <a:ext cx="0" cy="4034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85623" y="4918420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66"/>
                </a:solidFill>
              </a:rPr>
              <a:t>Số hạng</a:t>
            </a:r>
            <a:endParaRPr lang="en-US" sz="3600" b="1">
              <a:solidFill>
                <a:srgbClr val="FF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97984" y="4947760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66"/>
                </a:solidFill>
              </a:rPr>
              <a:t>Số hạng</a:t>
            </a:r>
            <a:endParaRPr lang="en-US" sz="3600" b="1">
              <a:solidFill>
                <a:srgbClr val="FF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43345" y="4960448"/>
            <a:ext cx="1090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66"/>
                </a:solidFill>
              </a:rPr>
              <a:t>Tổng</a:t>
            </a:r>
            <a:endParaRPr lang="en-US" sz="3600" b="1">
              <a:solidFill>
                <a:srgbClr val="FF0066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40541" y="5786531"/>
            <a:ext cx="7328648" cy="807659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b="1" smtClean="0">
                <a:solidFill>
                  <a:srgbClr val="FF0066"/>
                </a:solidFill>
              </a:rPr>
              <a:t>Số hạng </a:t>
            </a:r>
            <a:r>
              <a:rPr lang="en-US" sz="4000" b="1" smtClean="0">
                <a:solidFill>
                  <a:schemeClr val="tx1"/>
                </a:solidFill>
              </a:rPr>
              <a:t>= Tổng – Số hạng</a:t>
            </a:r>
            <a:endParaRPr lang="en-US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21" grpId="0"/>
      <p:bldP spid="22" grpId="0"/>
      <p:bldP spid="23" grpId="0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4979" cy="6856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835" y="-28254"/>
            <a:ext cx="239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Bài 2: Tìm x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079" y="666693"/>
            <a:ext cx="4839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/>
              <a:t>a) x   –   125   =   344</a:t>
            </a:r>
            <a:endParaRPr lang="en-US" sz="4400" b="1"/>
          </a:p>
        </p:txBody>
      </p:sp>
      <p:sp>
        <p:nvSpPr>
          <p:cNvPr id="5" name="TextBox 4"/>
          <p:cNvSpPr txBox="1"/>
          <p:nvPr/>
        </p:nvSpPr>
        <p:spPr>
          <a:xfrm>
            <a:off x="2690914" y="1433433"/>
            <a:ext cx="4496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x</a:t>
            </a:r>
            <a:r>
              <a:rPr lang="en-US" sz="4400" smtClean="0"/>
              <a:t>     =   344   +   125</a:t>
            </a:r>
          </a:p>
          <a:p>
            <a:r>
              <a:rPr lang="en-US" sz="4400"/>
              <a:t>x</a:t>
            </a:r>
            <a:r>
              <a:rPr lang="en-US" sz="4400" smtClean="0"/>
              <a:t>     =   469</a:t>
            </a:r>
            <a:endParaRPr lang="en-US" sz="4400"/>
          </a:p>
        </p:txBody>
      </p:sp>
      <p:sp>
        <p:nvSpPr>
          <p:cNvPr id="25" name="TextBox 24"/>
          <p:cNvSpPr txBox="1"/>
          <p:nvPr/>
        </p:nvSpPr>
        <p:spPr>
          <a:xfrm>
            <a:off x="465079" y="3429836"/>
            <a:ext cx="4839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/>
              <a:t>a) x   +   125   =   266</a:t>
            </a:r>
            <a:endParaRPr lang="en-US" sz="4400" b="1"/>
          </a:p>
        </p:txBody>
      </p:sp>
      <p:sp>
        <p:nvSpPr>
          <p:cNvPr id="26" name="TextBox 25"/>
          <p:cNvSpPr txBox="1"/>
          <p:nvPr/>
        </p:nvSpPr>
        <p:spPr>
          <a:xfrm>
            <a:off x="2690914" y="4082088"/>
            <a:ext cx="43893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x</a:t>
            </a:r>
            <a:r>
              <a:rPr lang="en-US" sz="4400" smtClean="0"/>
              <a:t>     =   266   -   125</a:t>
            </a:r>
          </a:p>
          <a:p>
            <a:r>
              <a:rPr lang="en-US" sz="4400"/>
              <a:t>x</a:t>
            </a:r>
            <a:r>
              <a:rPr lang="en-US" sz="4400" smtClean="0"/>
              <a:t>     =   141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6536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6176" y="94130"/>
            <a:ext cx="11497236" cy="13850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FF0000"/>
                </a:solidFill>
              </a:rPr>
              <a:t>Bài tập 3: </a:t>
            </a:r>
            <a:r>
              <a:rPr lang="en-US" sz="3200" b="1" smtClean="0">
                <a:solidFill>
                  <a:schemeClr val="tx1"/>
                </a:solidFill>
              </a:rPr>
              <a:t>Một đội đồng diễn thể dục gồm 285 người, trong đó có 140 nam. Hỏi đội đồng diễn thể dục đó có bao nhiêu nữ</a:t>
            </a:r>
            <a:r>
              <a:rPr lang="en-US" sz="3200" b="1" smtClean="0"/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3731" y="1623593"/>
            <a:ext cx="1593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Tóm tắt: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60631" y="4980716"/>
            <a:ext cx="637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Đội</a:t>
            </a:r>
            <a:r>
              <a:rPr lang="en-US" sz="3200" dirty="0" smtClean="0"/>
              <a:t> </a:t>
            </a:r>
            <a:r>
              <a:rPr lang="en-US" sz="3200" dirty="0" err="1" smtClean="0"/>
              <a:t>đồng</a:t>
            </a:r>
            <a:r>
              <a:rPr lang="en-US" sz="3200" dirty="0" smtClean="0"/>
              <a:t> </a:t>
            </a:r>
            <a:r>
              <a:rPr lang="en-US" sz="3200" dirty="0" err="1" smtClean="0"/>
              <a:t>diễn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dục</a:t>
            </a:r>
            <a:r>
              <a:rPr lang="en-US" sz="3200" dirty="0" smtClean="0"/>
              <a:t> </a:t>
            </a:r>
            <a:r>
              <a:rPr lang="en-US" sz="3200" dirty="0" err="1" smtClean="0"/>
              <a:t>đó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nữ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: 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3590747" y="5502203"/>
            <a:ext cx="4174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285 – 140 = 145 (người)</a:t>
            </a:r>
            <a:endParaRPr lang="en-US" sz="3200"/>
          </a:p>
        </p:txBody>
      </p:sp>
      <p:sp>
        <p:nvSpPr>
          <p:cNvPr id="28" name="TextBox 27"/>
          <p:cNvSpPr txBox="1"/>
          <p:nvPr/>
        </p:nvSpPr>
        <p:spPr>
          <a:xfrm>
            <a:off x="5009140" y="6048279"/>
            <a:ext cx="3339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Đáp số: 145 người.</a:t>
            </a:r>
            <a:endParaRPr lang="en-US" sz="3200"/>
          </a:p>
        </p:txBody>
      </p:sp>
      <p:sp>
        <p:nvSpPr>
          <p:cNvPr id="29" name="TextBox 28"/>
          <p:cNvSpPr txBox="1"/>
          <p:nvPr/>
        </p:nvSpPr>
        <p:spPr>
          <a:xfrm>
            <a:off x="403731" y="2352784"/>
            <a:ext cx="3054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Tất cả: 285 người</a:t>
            </a:r>
            <a:endParaRPr lang="en-US" sz="3200"/>
          </a:p>
        </p:txBody>
      </p:sp>
      <p:sp>
        <p:nvSpPr>
          <p:cNvPr id="30" name="TextBox 29"/>
          <p:cNvSpPr txBox="1"/>
          <p:nvPr/>
        </p:nvSpPr>
        <p:spPr>
          <a:xfrm>
            <a:off x="403730" y="2937559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Nam:   140 người</a:t>
            </a:r>
            <a:endParaRPr lang="en-US" sz="3200"/>
          </a:p>
        </p:txBody>
      </p:sp>
      <p:sp>
        <p:nvSpPr>
          <p:cNvPr id="31" name="TextBox 30"/>
          <p:cNvSpPr txBox="1"/>
          <p:nvPr/>
        </p:nvSpPr>
        <p:spPr>
          <a:xfrm>
            <a:off x="336176" y="3546228"/>
            <a:ext cx="3222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Nữ</a:t>
            </a:r>
            <a:r>
              <a:rPr lang="en-US" sz="3200" dirty="0" smtClean="0"/>
              <a:t>:       ….. </a:t>
            </a:r>
            <a:r>
              <a:rPr lang="en-US" sz="3200" dirty="0" err="1" smtClean="0"/>
              <a:t>người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4973337" y="4335316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Bài giải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>
            <a:grpSpLocks/>
          </p:cNvGrpSpPr>
          <p:nvPr/>
        </p:nvGrpSpPr>
        <p:grpSpPr bwMode="auto">
          <a:xfrm>
            <a:off x="95534" y="0"/>
            <a:ext cx="11873553" cy="6974006"/>
            <a:chOff x="341926" y="208486"/>
            <a:chExt cx="11441759" cy="5883467"/>
          </a:xfrm>
        </p:grpSpPr>
        <p:pic>
          <p:nvPicPr>
            <p:cNvPr id="12308" name="1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1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1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1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67" y="1105668"/>
            <a:ext cx="2617447" cy="9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907" y="4106018"/>
            <a:ext cx="2745436" cy="15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476" y="1901925"/>
            <a:ext cx="2993881" cy="297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84" y="3503712"/>
            <a:ext cx="3729175" cy="297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56" y="2108937"/>
            <a:ext cx="1033931" cy="102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07" y="2120593"/>
            <a:ext cx="542060" cy="57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81" y="2404047"/>
            <a:ext cx="1222147" cy="121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1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24" y="1049542"/>
            <a:ext cx="1061536" cy="119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1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24" y="1080976"/>
            <a:ext cx="1149369" cy="129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1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96" y="1136352"/>
            <a:ext cx="910964" cy="10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1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21" y="1115898"/>
            <a:ext cx="910964" cy="105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1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2602305" y="1342300"/>
            <a:ext cx="1445494" cy="68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79" y="1959100"/>
            <a:ext cx="6881165" cy="41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20" y="1348408"/>
            <a:ext cx="3425519" cy="208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78" y="3968407"/>
            <a:ext cx="6881152" cy="41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9"/>
          <p:cNvSpPr txBox="1">
            <a:spLocks noChangeArrowheads="1"/>
          </p:cNvSpPr>
          <p:nvPr/>
        </p:nvSpPr>
        <p:spPr bwMode="auto">
          <a:xfrm flipH="1">
            <a:off x="3612790" y="2860426"/>
            <a:ext cx="6762610" cy="106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28" tIns="25714" rIns="51428" bIns="25714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6600" b="1" dirty="0" err="1">
                <a:solidFill>
                  <a:srgbClr val="FF0000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Khởi</a:t>
            </a:r>
            <a:r>
              <a:rPr lang="en-US" altLang="zh-CN" sz="6600" b="1" dirty="0">
                <a:solidFill>
                  <a:srgbClr val="FF0000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động</a:t>
            </a:r>
            <a:endParaRPr lang="zh-CN" altLang="en-US" sz="6600" b="1" dirty="0">
              <a:solidFill>
                <a:srgbClr val="FF0000"/>
              </a:solidFill>
              <a:latin typeface="Montserrat ExtraBold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00" y="1123519"/>
            <a:ext cx="5162121" cy="31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8060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66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4019551"/>
            <a:ext cx="23907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495300"/>
            <a:ext cx="157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925" y="635000"/>
            <a:ext cx="127158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6177" y="1459677"/>
            <a:ext cx="110005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6000" b="1" i="1" spc="75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Toán</a:t>
            </a:r>
            <a:r>
              <a:rPr lang="en-US" sz="6000" b="1" i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:</a:t>
            </a:r>
            <a:r>
              <a:rPr lang="en-US" sz="60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defRPr/>
            </a:pPr>
            <a:r>
              <a:rPr lang="en-US" sz="60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CỘNG, TRỪ CÁC SỐ CÓ BA CHỮ SỐ </a:t>
            </a:r>
            <a:r>
              <a:rPr lang="en-US" sz="6000" b="1" spc="75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(KHÔNG </a:t>
            </a:r>
            <a:r>
              <a:rPr lang="en-US" sz="6000" b="1" spc="75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NHỚ)</a:t>
            </a:r>
          </a:p>
        </p:txBody>
      </p:sp>
    </p:spTree>
    <p:extLst>
      <p:ext uri="{BB962C8B-B14F-4D97-AF65-F5344CB8AC3E}">
        <p14:creationId xmlns:p14="http://schemas.microsoft.com/office/powerpoint/2010/main" val="304737434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898776"/>
            <a:ext cx="9318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7850" y="4354514"/>
            <a:ext cx="14112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357689"/>
            <a:ext cx="14351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6265">
            <a:off x="1530350" y="4449763"/>
            <a:ext cx="159385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7022">
            <a:off x="7326314" y="4575176"/>
            <a:ext cx="13747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781550"/>
            <a:ext cx="165893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79688" y="4291013"/>
            <a:ext cx="124301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129088"/>
            <a:ext cx="15827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-1100138"/>
            <a:ext cx="6527800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-969963"/>
            <a:ext cx="4559301" cy="773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-508000"/>
            <a:ext cx="68913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06788" y="1295401"/>
            <a:ext cx="56372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cs typeface="Arial" panose="020B0604020202020204" pitchFamily="34" charset="0"/>
              </a:rPr>
              <a:t>CHƠI TRỐN TÌM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5283200"/>
            <a:ext cx="1069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864"/>
            <a:ext cx="914400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358063" y="3856038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338763" y="4502151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76613" y="4603750"/>
            <a:ext cx="8191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354">
            <a:off x="9039225" y="3878264"/>
            <a:ext cx="1157288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65246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7664"/>
            <a:ext cx="52578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16033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455613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1" y="3430588"/>
            <a:ext cx="13684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-609600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828800" y="24685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>
                <a:solidFill>
                  <a:srgbClr val="0000FF"/>
                </a:solidFill>
                <a:latin typeface="Calibri" panose="020F0502020204030204"/>
              </a:rPr>
              <a:t>A.700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14800" y="24939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467475" y="24939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C.760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534400" y="24685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en-US" sz="3600">
                <a:solidFill>
                  <a:srgbClr val="0000FF"/>
                </a:solidFill>
                <a:latin typeface="Calibri" panose="020F0502020204030204"/>
              </a:rPr>
              <a:t>. 706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94189" y="1377951"/>
            <a:ext cx="4294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trăm linh sáu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334001" y="4124326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537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91440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95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400550" y="3905250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301163" y="4168776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902575" y="4146550"/>
            <a:ext cx="81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929314" y="3721100"/>
            <a:ext cx="134143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1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-60325"/>
            <a:ext cx="54102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93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-609600"/>
            <a:ext cx="59420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884613" y="1323976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trăm linh một</a:t>
            </a:r>
          </a:p>
        </p:txBody>
      </p:sp>
      <p:pic>
        <p:nvPicPr>
          <p:cNvPr id="1639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0" y="127000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462589" y="4186239"/>
            <a:ext cx="3011487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19300" y="24098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>
                <a:solidFill>
                  <a:srgbClr val="0000FF"/>
                </a:solidFill>
                <a:latin typeface="Calibri" panose="020F0502020204030204"/>
              </a:rPr>
              <a:t>A.500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305300" y="24352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B.501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657975" y="24352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C.510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724900" y="24098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D.105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1640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7" y="3448050"/>
            <a:ext cx="17160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236664"/>
            <a:ext cx="1235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69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8820150" y="3838575"/>
            <a:ext cx="990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029450" y="4384676"/>
            <a:ext cx="990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100638" y="4365625"/>
            <a:ext cx="8191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8953">
            <a:off x="3187700" y="3748089"/>
            <a:ext cx="155733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93725"/>
            <a:ext cx="5257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255588"/>
            <a:ext cx="541020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5126"/>
            <a:ext cx="54102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5939"/>
            <a:ext cx="52578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9" y="-446088"/>
            <a:ext cx="5940425" cy="306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729039" y="1436689"/>
            <a:ext cx="490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trăm mười tám</a:t>
            </a:r>
          </a:p>
        </p:txBody>
      </p:sp>
      <p:pic>
        <p:nvPicPr>
          <p:cNvPr id="1742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1143000"/>
            <a:ext cx="12128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4452939" y="4281489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85950" y="26463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>
                <a:solidFill>
                  <a:srgbClr val="0000FF"/>
                </a:solidFill>
                <a:latin typeface="Calibri" panose="020F0502020204030204"/>
              </a:rPr>
              <a:t>A.218</a:t>
            </a:r>
            <a:endParaRPr lang="en-US" sz="36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171950" y="26717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B.281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24625" y="26717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C.2108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591550" y="2646364"/>
            <a:ext cx="1828800" cy="7826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1">
                <a:solidFill>
                  <a:srgbClr val="0000FF"/>
                </a:solidFill>
                <a:latin typeface="Calibri" panose="020F0502020204030204"/>
              </a:rPr>
              <a:t>D.210</a:t>
            </a:r>
            <a:endParaRPr lang="en-US" sz="4001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1742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6" y="1084264"/>
            <a:ext cx="1235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3287713"/>
            <a:ext cx="230505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9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6" y="-90363"/>
            <a:ext cx="12435839" cy="7092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14" y="535578"/>
            <a:ext cx="9054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823</Words>
  <Application>Microsoft Office PowerPoint</Application>
  <PresentationFormat>Widescreen</PresentationFormat>
  <Paragraphs>207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Microsoft YaHei</vt:lpstr>
      <vt:lpstr>宋体</vt:lpstr>
      <vt:lpstr>Arial</vt:lpstr>
      <vt:lpstr>Calibri</vt:lpstr>
      <vt:lpstr>Calibri Light</vt:lpstr>
      <vt:lpstr>Montserrat ExtraBold</vt:lpstr>
      <vt:lpstr>SimHei</vt:lpstr>
      <vt:lpstr>Times New Roman</vt:lpstr>
      <vt:lpstr>VNI-Times</vt:lpstr>
      <vt:lpstr>Wingdings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 TUYEN</dc:creator>
  <cp:lastModifiedBy>DELL</cp:lastModifiedBy>
  <cp:revision>24</cp:revision>
  <dcterms:created xsi:type="dcterms:W3CDTF">2021-09-14T11:01:42Z</dcterms:created>
  <dcterms:modified xsi:type="dcterms:W3CDTF">2021-09-19T06:26:25Z</dcterms:modified>
</cp:coreProperties>
</file>